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A1F413-AB3B-4E06-93F9-3D60FCEFDF2D}" type="datetimeFigureOut">
              <a:rPr lang="el-GR" smtClean="0"/>
              <a:t>23/4/2018</a:t>
            </a:fld>
            <a:endParaRPr lang="el-GR"/>
          </a:p>
        </p:txBody>
      </p:sp>
      <p:sp>
        <p:nvSpPr>
          <p:cNvPr id="4" name="Θέση υποσέλιδου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l-GR" smtClean="0"/>
              <a:t>Η ΒΑΡΥΤΗΤΑ</a:t>
            </a:r>
            <a:endParaRPr lang="el-GR"/>
          </a:p>
        </p:txBody>
      </p:sp>
      <p:sp>
        <p:nvSpPr>
          <p:cNvPr id="5" name="Θέση αριθμού διαφάνειας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0F464AF-20E1-4DF0-A058-50CB1E608083}" type="slidenum">
              <a:rPr lang="el-GR" smtClean="0"/>
              <a:t>‹#›</a:t>
            </a:fld>
            <a:endParaRPr lang="el-GR"/>
          </a:p>
        </p:txBody>
      </p:sp>
    </p:spTree>
    <p:extLst>
      <p:ext uri="{BB962C8B-B14F-4D97-AF65-F5344CB8AC3E}">
        <p14:creationId xmlns:p14="http://schemas.microsoft.com/office/powerpoint/2010/main" val="368607078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1356F4-29C3-4DAB-9C8A-FC57BC4EA883}"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l-GR" smtClean="0"/>
              <a:t>Η ΒΑΡΥΤΗΤΑ</a:t>
            </a:r>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20D2F2-E1A3-4368-9E46-E88A89BFE759}" type="slidenum">
              <a:rPr lang="el-GR" smtClean="0"/>
              <a:t>‹#›</a:t>
            </a:fld>
            <a:endParaRPr lang="el-GR"/>
          </a:p>
        </p:txBody>
      </p:sp>
    </p:spTree>
    <p:extLst>
      <p:ext uri="{BB962C8B-B14F-4D97-AF65-F5344CB8AC3E}">
        <p14:creationId xmlns:p14="http://schemas.microsoft.com/office/powerpoint/2010/main" val="2498279434"/>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υποσέλιδου 3"/>
          <p:cNvSpPr>
            <a:spLocks noGrp="1"/>
          </p:cNvSpPr>
          <p:nvPr>
            <p:ph type="ftr" sz="quarter" idx="10"/>
          </p:nvPr>
        </p:nvSpPr>
        <p:spPr/>
        <p:txBody>
          <a:bodyPr/>
          <a:lstStyle/>
          <a:p>
            <a:r>
              <a:rPr lang="el-GR" smtClean="0"/>
              <a:t>Η ΒΑΡΥΤΗΤΑ</a:t>
            </a:r>
            <a:endParaRPr lang="el-GR"/>
          </a:p>
        </p:txBody>
      </p:sp>
      <p:sp>
        <p:nvSpPr>
          <p:cNvPr id="5" name="Θέση αριθμού διαφάνειας 4"/>
          <p:cNvSpPr>
            <a:spLocks noGrp="1"/>
          </p:cNvSpPr>
          <p:nvPr>
            <p:ph type="sldNum" sz="quarter" idx="11"/>
          </p:nvPr>
        </p:nvSpPr>
        <p:spPr/>
        <p:txBody>
          <a:bodyPr/>
          <a:lstStyle/>
          <a:p>
            <a:fld id="{5920D2F2-E1A3-4368-9E46-E88A89BFE759}" type="slidenum">
              <a:rPr lang="el-GR" smtClean="0"/>
              <a:t>1</a:t>
            </a:fld>
            <a:endParaRPr lang="el-GR"/>
          </a:p>
        </p:txBody>
      </p:sp>
    </p:spTree>
    <p:extLst>
      <p:ext uri="{BB962C8B-B14F-4D97-AF65-F5344CB8AC3E}">
        <p14:creationId xmlns:p14="http://schemas.microsoft.com/office/powerpoint/2010/main" val="937791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5920D2F2-E1A3-4368-9E46-E88A89BFE759}" type="slidenum">
              <a:rPr lang="el-GR" smtClean="0"/>
              <a:t>5</a:t>
            </a:fld>
            <a:endParaRPr lang="el-GR"/>
          </a:p>
        </p:txBody>
      </p:sp>
      <p:sp>
        <p:nvSpPr>
          <p:cNvPr id="5" name="Θέση υποσέλιδου 4"/>
          <p:cNvSpPr>
            <a:spLocks noGrp="1"/>
          </p:cNvSpPr>
          <p:nvPr>
            <p:ph type="ftr" sz="quarter" idx="11"/>
          </p:nvPr>
        </p:nvSpPr>
        <p:spPr/>
        <p:txBody>
          <a:bodyPr/>
          <a:lstStyle/>
          <a:p>
            <a:r>
              <a:rPr lang="el-GR" smtClean="0"/>
              <a:t>Η ΒΑΡΥΤΗΤΑ</a:t>
            </a:r>
            <a:endParaRPr lang="el-GR"/>
          </a:p>
        </p:txBody>
      </p:sp>
    </p:spTree>
    <p:extLst>
      <p:ext uri="{BB962C8B-B14F-4D97-AF65-F5344CB8AC3E}">
        <p14:creationId xmlns:p14="http://schemas.microsoft.com/office/powerpoint/2010/main" val="38185068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6E68D0B8-F490-4314-98C0-6B0D3F68E8B8}"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6047C70F-7692-4C31-A78F-0DE3BC73C291}" type="slidenum">
              <a:rPr lang="el-GR" smtClean="0"/>
              <a:t>‹#›</a:t>
            </a:fld>
            <a:endParaRPr lang="el-GR"/>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l-GR" smtClean="0"/>
              <a:t>Στυλ κύριου τίτλου</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Vertical Text Placeholder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B55AA85C-9FEE-45EB-BED5-75388BC07EF3}"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6047C70F-7692-4C31-A78F-0DE3BC73C291}" type="slidenum">
              <a:rPr lang="el-GR" smtClean="0"/>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77DB192A-9995-43FC-9E83-115A76282FBA}"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6047C70F-7692-4C31-A78F-0DE3BC73C291}" type="slidenum">
              <a:rPr lang="el-GR" smtClean="0"/>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l-GR" smtClean="0"/>
              <a:t>Στυλ κύριου τίτλου</a:t>
            </a:r>
            <a:endParaRPr lang="en-US" dirty="0"/>
          </a:p>
        </p:txBody>
      </p:sp>
      <p:sp>
        <p:nvSpPr>
          <p:cNvPr id="4" name="Date Placeholder 3"/>
          <p:cNvSpPr>
            <a:spLocks noGrp="1"/>
          </p:cNvSpPr>
          <p:nvPr>
            <p:ph type="dt" sz="half" idx="10"/>
          </p:nvPr>
        </p:nvSpPr>
        <p:spPr/>
        <p:txBody>
          <a:bodyPr/>
          <a:lstStyle/>
          <a:p>
            <a:fld id="{62CE9F67-A4D2-4CBA-B367-7CAA4CB0A7A8}"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6047C70F-7692-4C31-A78F-0DE3BC73C291}" type="slidenum">
              <a:rPr lang="el-GR" smtClean="0"/>
              <a:t>‹#›</a:t>
            </a:fld>
            <a:endParaRPr lang="el-GR"/>
          </a:p>
        </p:txBody>
      </p:sp>
      <p:sp>
        <p:nvSpPr>
          <p:cNvPr id="8" name="Content Placeholder 7"/>
          <p:cNvSpPr>
            <a:spLocks noGrp="1"/>
          </p:cNvSpPr>
          <p:nvPr>
            <p:ph sz="quarter" idx="13"/>
          </p:nvPr>
        </p:nvSpPr>
        <p:spPr>
          <a:xfrm>
            <a:off x="609600" y="1600200"/>
            <a:ext cx="7924800" cy="41148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l-GR" smtClean="0"/>
              <a:t>Στυλ κύριου τίτλου</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EEE4EF35-650D-43F5-AD2B-A36287486013}"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6047C70F-7692-4C31-A78F-0DE3BC73C291}" type="slidenum">
              <a:rPr lang="el-GR" smtClean="0"/>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smtClean="0"/>
          </a:p>
        </p:txBody>
      </p:sp>
      <p:sp>
        <p:nvSpPr>
          <p:cNvPr id="2" name="Title 1"/>
          <p:cNvSpPr>
            <a:spLocks noGrp="1"/>
          </p:cNvSpPr>
          <p:nvPr>
            <p:ph type="title"/>
          </p:nvPr>
        </p:nvSpPr>
        <p:spPr>
          <a:xfrm>
            <a:off x="609600" y="274638"/>
            <a:ext cx="7924800" cy="1143000"/>
          </a:xfrm>
        </p:spPr>
        <p:txBody>
          <a:bodyPr/>
          <a:lstStyle/>
          <a:p>
            <a:r>
              <a:rPr lang="el-GR" smtClean="0"/>
              <a:t>Στυλ κύριου τίτλου</a:t>
            </a:r>
            <a:endParaRPr lang="en-US" dirty="0"/>
          </a:p>
        </p:txBody>
      </p:sp>
      <p:sp>
        <p:nvSpPr>
          <p:cNvPr id="5" name="Date Placeholder 4"/>
          <p:cNvSpPr>
            <a:spLocks noGrp="1"/>
          </p:cNvSpPr>
          <p:nvPr>
            <p:ph type="dt" sz="half" idx="10"/>
          </p:nvPr>
        </p:nvSpPr>
        <p:spPr/>
        <p:txBody>
          <a:bodyPr/>
          <a:lstStyle/>
          <a:p>
            <a:fld id="{61D68597-786E-416F-A34D-C0CC9FECA94E}" type="datetime1">
              <a:rPr lang="el-GR" smtClean="0"/>
              <a:t>23/4/2018</a:t>
            </a:fld>
            <a:endParaRPr lang="el-GR"/>
          </a:p>
        </p:txBody>
      </p:sp>
      <p:sp>
        <p:nvSpPr>
          <p:cNvPr id="6" name="Footer Placeholder 5"/>
          <p:cNvSpPr>
            <a:spLocks noGrp="1"/>
          </p:cNvSpPr>
          <p:nvPr>
            <p:ph type="ftr" sz="quarter" idx="11"/>
          </p:nvPr>
        </p:nvSpPr>
        <p:spPr/>
        <p:txBody>
          <a:bodyPr/>
          <a:lstStyle/>
          <a:p>
            <a:r>
              <a:rPr lang="el-GR" smtClean="0"/>
              <a:t>Η ΒΑΡΥΤΗΤΑ</a:t>
            </a:r>
            <a:endParaRPr lang="el-GR"/>
          </a:p>
        </p:txBody>
      </p:sp>
      <p:sp>
        <p:nvSpPr>
          <p:cNvPr id="7" name="Slide Number Placeholder 6"/>
          <p:cNvSpPr>
            <a:spLocks noGrp="1"/>
          </p:cNvSpPr>
          <p:nvPr>
            <p:ph type="sldNum" sz="quarter" idx="12"/>
          </p:nvPr>
        </p:nvSpPr>
        <p:spPr/>
        <p:txBody>
          <a:bodyPr/>
          <a:lstStyle/>
          <a:p>
            <a:fld id="{6047C70F-7692-4C31-A78F-0DE3BC73C291}" type="slidenum">
              <a:rPr lang="el-GR" smtClean="0"/>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l-GR" smtClean="0"/>
              <a:t>Στυλ κύριου τίτλου</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7" name="Date Placeholder 6"/>
          <p:cNvSpPr>
            <a:spLocks noGrp="1"/>
          </p:cNvSpPr>
          <p:nvPr>
            <p:ph type="dt" sz="half" idx="10"/>
          </p:nvPr>
        </p:nvSpPr>
        <p:spPr/>
        <p:txBody>
          <a:bodyPr/>
          <a:lstStyle/>
          <a:p>
            <a:fld id="{DB0D4931-D748-425F-B019-6DFE76AA8D8A}" type="datetime1">
              <a:rPr lang="el-GR" smtClean="0"/>
              <a:t>23/4/2018</a:t>
            </a:fld>
            <a:endParaRPr lang="el-GR"/>
          </a:p>
        </p:txBody>
      </p:sp>
      <p:sp>
        <p:nvSpPr>
          <p:cNvPr id="8" name="Footer Placeholder 7"/>
          <p:cNvSpPr>
            <a:spLocks noGrp="1"/>
          </p:cNvSpPr>
          <p:nvPr>
            <p:ph type="ftr" sz="quarter" idx="11"/>
          </p:nvPr>
        </p:nvSpPr>
        <p:spPr/>
        <p:txBody>
          <a:bodyPr/>
          <a:lstStyle/>
          <a:p>
            <a:r>
              <a:rPr lang="el-GR" smtClean="0"/>
              <a:t>Η ΒΑΡΥΤΗΤΑ</a:t>
            </a:r>
            <a:endParaRPr lang="el-GR"/>
          </a:p>
        </p:txBody>
      </p:sp>
      <p:sp>
        <p:nvSpPr>
          <p:cNvPr id="9" name="Slide Number Placeholder 8"/>
          <p:cNvSpPr>
            <a:spLocks noGrp="1"/>
          </p:cNvSpPr>
          <p:nvPr>
            <p:ph type="sldNum" sz="quarter" idx="12"/>
          </p:nvPr>
        </p:nvSpPr>
        <p:spPr/>
        <p:txBody>
          <a:bodyPr/>
          <a:lstStyle/>
          <a:p>
            <a:fld id="{6047C70F-7692-4C31-A78F-0DE3BC73C291}" type="slidenum">
              <a:rPr lang="el-GR" smtClean="0"/>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316FE45C-6476-4B05-81A3-B0F400DC463F}" type="datetime1">
              <a:rPr lang="el-GR" smtClean="0"/>
              <a:t>23/4/2018</a:t>
            </a:fld>
            <a:endParaRPr lang="el-GR"/>
          </a:p>
        </p:txBody>
      </p:sp>
      <p:sp>
        <p:nvSpPr>
          <p:cNvPr id="4" name="Footer Placeholder 3"/>
          <p:cNvSpPr>
            <a:spLocks noGrp="1"/>
          </p:cNvSpPr>
          <p:nvPr>
            <p:ph type="ftr" sz="quarter" idx="11"/>
          </p:nvPr>
        </p:nvSpPr>
        <p:spPr/>
        <p:txBody>
          <a:bodyPr/>
          <a:lstStyle/>
          <a:p>
            <a:r>
              <a:rPr lang="el-GR" smtClean="0"/>
              <a:t>Η ΒΑΡΥΤΗΤΑ</a:t>
            </a:r>
            <a:endParaRPr lang="el-GR"/>
          </a:p>
        </p:txBody>
      </p:sp>
      <p:sp>
        <p:nvSpPr>
          <p:cNvPr id="5" name="Slide Number Placeholder 4"/>
          <p:cNvSpPr>
            <a:spLocks noGrp="1"/>
          </p:cNvSpPr>
          <p:nvPr>
            <p:ph type="sldNum" sz="quarter" idx="12"/>
          </p:nvPr>
        </p:nvSpPr>
        <p:spPr/>
        <p:txBody>
          <a:bodyPr/>
          <a:lstStyle/>
          <a:p>
            <a:fld id="{6047C70F-7692-4C31-A78F-0DE3BC73C291}" type="slidenum">
              <a:rPr lang="el-GR" smtClean="0"/>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5BE1E1-76B8-40A6-8541-C48C97FA2E08}" type="datetime1">
              <a:rPr lang="el-GR" smtClean="0"/>
              <a:t>23/4/2018</a:t>
            </a:fld>
            <a:endParaRPr lang="el-GR"/>
          </a:p>
        </p:txBody>
      </p:sp>
      <p:sp>
        <p:nvSpPr>
          <p:cNvPr id="3" name="Footer Placeholder 2"/>
          <p:cNvSpPr>
            <a:spLocks noGrp="1"/>
          </p:cNvSpPr>
          <p:nvPr>
            <p:ph type="ftr" sz="quarter" idx="11"/>
          </p:nvPr>
        </p:nvSpPr>
        <p:spPr/>
        <p:txBody>
          <a:bodyPr/>
          <a:lstStyle/>
          <a:p>
            <a:r>
              <a:rPr lang="el-GR" smtClean="0"/>
              <a:t>Η ΒΑΡΥΤΗΤΑ</a:t>
            </a:r>
            <a:endParaRPr lang="el-GR"/>
          </a:p>
        </p:txBody>
      </p:sp>
      <p:sp>
        <p:nvSpPr>
          <p:cNvPr id="4" name="Slide Number Placeholder 3"/>
          <p:cNvSpPr>
            <a:spLocks noGrp="1"/>
          </p:cNvSpPr>
          <p:nvPr>
            <p:ph type="sldNum" sz="quarter" idx="12"/>
          </p:nvPr>
        </p:nvSpPr>
        <p:spPr/>
        <p:txBody>
          <a:bodyPr/>
          <a:lstStyle/>
          <a:p>
            <a:fld id="{6047C70F-7692-4C31-A78F-0DE3BC73C291}"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l-GR" smtClean="0"/>
              <a:t>Στυλ κύριου τίτλου</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33A4AC36-3DEF-4407-A21A-D6FB6D75BA63}" type="datetime1">
              <a:rPr lang="el-GR" smtClean="0"/>
              <a:t>23/4/2018</a:t>
            </a:fld>
            <a:endParaRPr lang="el-GR"/>
          </a:p>
        </p:txBody>
      </p:sp>
      <p:sp>
        <p:nvSpPr>
          <p:cNvPr id="6" name="Footer Placeholder 5"/>
          <p:cNvSpPr>
            <a:spLocks noGrp="1"/>
          </p:cNvSpPr>
          <p:nvPr>
            <p:ph type="ftr" sz="quarter" idx="11"/>
          </p:nvPr>
        </p:nvSpPr>
        <p:spPr/>
        <p:txBody>
          <a:bodyPr/>
          <a:lstStyle/>
          <a:p>
            <a:r>
              <a:rPr lang="el-GR" smtClean="0"/>
              <a:t>Η ΒΑΡΥΤΗΤΑ</a:t>
            </a:r>
            <a:endParaRPr lang="el-GR"/>
          </a:p>
        </p:txBody>
      </p:sp>
      <p:sp>
        <p:nvSpPr>
          <p:cNvPr id="7" name="Slide Number Placeholder 6"/>
          <p:cNvSpPr>
            <a:spLocks noGrp="1"/>
          </p:cNvSpPr>
          <p:nvPr>
            <p:ph type="sldNum" sz="quarter" idx="12"/>
          </p:nvPr>
        </p:nvSpPr>
        <p:spPr/>
        <p:txBody>
          <a:bodyPr/>
          <a:lstStyle/>
          <a:p>
            <a:fld id="{6047C70F-7692-4C31-A78F-0DE3BC73C291}" type="slidenum">
              <a:rPr lang="el-GR" smtClean="0"/>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l-GR" smtClean="0"/>
              <a:t>Στυλ κύριου τίτλου</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μια εικόνα</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3BDE5375-81F2-4832-8247-FB7D61F40204}" type="datetime1">
              <a:rPr lang="el-GR" smtClean="0"/>
              <a:t>23/4/2018</a:t>
            </a:fld>
            <a:endParaRPr lang="el-GR"/>
          </a:p>
        </p:txBody>
      </p:sp>
      <p:sp>
        <p:nvSpPr>
          <p:cNvPr id="6" name="Footer Placeholder 5"/>
          <p:cNvSpPr>
            <a:spLocks noGrp="1"/>
          </p:cNvSpPr>
          <p:nvPr>
            <p:ph type="ftr" sz="quarter" idx="11"/>
          </p:nvPr>
        </p:nvSpPr>
        <p:spPr/>
        <p:txBody>
          <a:bodyPr/>
          <a:lstStyle/>
          <a:p>
            <a:r>
              <a:rPr lang="el-GR" smtClean="0"/>
              <a:t>Η ΒΑΡΥΤΗΤΑ</a:t>
            </a:r>
            <a:endParaRPr lang="el-GR"/>
          </a:p>
        </p:txBody>
      </p:sp>
      <p:sp>
        <p:nvSpPr>
          <p:cNvPr id="7" name="Slide Number Placeholder 6"/>
          <p:cNvSpPr>
            <a:spLocks noGrp="1"/>
          </p:cNvSpPr>
          <p:nvPr>
            <p:ph type="sldNum" sz="quarter" idx="12"/>
          </p:nvPr>
        </p:nvSpPr>
        <p:spPr/>
        <p:txBody>
          <a:bodyPr/>
          <a:lstStyle/>
          <a:p>
            <a:fld id="{6047C70F-7692-4C31-A78F-0DE3BC73C291}" type="slidenum">
              <a:rPr lang="el-GR" smtClean="0"/>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l-GR" smtClean="0"/>
              <a:t>Στυλ κύριου τίτλου</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5403415C-9B98-4404-8837-771F52BE2822}" type="datetime1">
              <a:rPr lang="el-GR" smtClean="0"/>
              <a:t>23/4/2018</a:t>
            </a:fld>
            <a:endParaRPr lang="el-GR"/>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r>
              <a:rPr lang="el-GR" smtClean="0"/>
              <a:t>Η ΒΑΡΥΤΗΤΑ</a:t>
            </a:r>
            <a:endParaRPr lang="el-GR"/>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6047C70F-7692-4C31-A78F-0DE3BC73C291}" type="slidenum">
              <a:rPr lang="el-GR" smtClean="0"/>
              <a:t>‹#›</a:t>
            </a:fld>
            <a:endParaRPr lang="el-GR"/>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l.wikipedia.org/wiki/%CE%9C%CE%AC%CE%B6%CE%B1" TargetMode="External"/><Relationship Id="rId7" Type="http://schemas.openxmlformats.org/officeDocument/2006/relationships/image" Target="../media/image3.png"/><Relationship Id="rId2" Type="http://schemas.openxmlformats.org/officeDocument/2006/relationships/hyperlink" Target="https://el.wikipedia.org/wiki/%CE%A6%CF%85%CF%83%CE%B9%CE%BA%CE%AE" TargetMode="Externa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el.wikipedia.org/wiki/%CE%89%CE%BB%CE%B9%CE%BF" TargetMode="External"/><Relationship Id="rId4" Type="http://schemas.openxmlformats.org/officeDocument/2006/relationships/hyperlink" Target="https://el.wikipedia.org/wiki/%CE%93%CE%B7"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el.wikipedia.org/wiki/%CE%91%CE%B4%CF%81%CE%AC%CE%BD%CE%B5%CE%B9%CE%B1"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hyperlink" Target="https://el.wikipedia.org/wiki/%CE%89%CE%BB%CE%B9%CE%BF%CF%82" TargetMode="External"/><Relationship Id="rId13" Type="http://schemas.openxmlformats.org/officeDocument/2006/relationships/hyperlink" Target="https://el.wikipedia.org/wiki/%CE%86%CF%83%CF%86%CE%B1%CE%BB%CF%84%CE%BF%CF%82" TargetMode="External"/><Relationship Id="rId3" Type="http://schemas.openxmlformats.org/officeDocument/2006/relationships/hyperlink" Target="https://el.wikipedia.org/wiki/%CE%93%CE%B7" TargetMode="External"/><Relationship Id="rId7" Type="http://schemas.openxmlformats.org/officeDocument/2006/relationships/hyperlink" Target="https://el.wikipedia.org/wiki/%CE%9F%CF%85%CF%81%CE%AC%CE%BD%CE%B9%CE%B1_%CF%83%CF%86%CE%B1%CE%AF%CF%81%CE%B1" TargetMode="External"/><Relationship Id="rId12" Type="http://schemas.openxmlformats.org/officeDocument/2006/relationships/hyperlink" Target="https://el.wikipedia.org/wiki/%CE%A3%CE%B5%CE%BB%CE%AE%CE%BD%CE%B7#cite_note-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el.wikipedia.org/wiki/%CE%94%CE%B7%CE%BC%CE%BF%CF%84%CE%B9%CE%BA%CE%AE_%CE%B3%CE%BB%CF%8E%CF%83%CF%83%CE%B1" TargetMode="External"/><Relationship Id="rId11" Type="http://schemas.openxmlformats.org/officeDocument/2006/relationships/hyperlink" Target="https://el.wikipedia.org/wiki/%CE%A0%CE%B1%CE%BB%CE%AF%CF%81%CF%81%CE%BF%CE%B9%CE%B1" TargetMode="External"/><Relationship Id="rId5" Type="http://schemas.openxmlformats.org/officeDocument/2006/relationships/hyperlink" Target="https://el.wikipedia.org/wiki/%CE%97%CE%BB%CE%B9%CE%B1%CE%BA%CF%8C_%CF%83%CF%8D%CF%83%CF%84%CE%B7%CE%BC%CE%B1" TargetMode="External"/><Relationship Id="rId15" Type="http://schemas.openxmlformats.org/officeDocument/2006/relationships/image" Target="../media/image3.png"/><Relationship Id="rId10" Type="http://schemas.openxmlformats.org/officeDocument/2006/relationships/hyperlink" Target="https://el.wikipedia.org/wiki/%CE%A0%CE%B1%CE%BB%CE%B9%CF%81%CF%81%CE%BF%CF%8A%CE%BA%CE%AD%CF%82_%CE%B4%CF%85%CE%BD%CE%AC%CE%BC%CE%B5%CE%B9%CF%82" TargetMode="External"/><Relationship Id="rId4" Type="http://schemas.openxmlformats.org/officeDocument/2006/relationships/hyperlink" Target="https://el.wikipedia.org/wiki/%CE%A6%CF%85%CF%83%CE%B9%CE%BA%CF%8C%CF%82_%CE%B4%CE%BF%CF%81%CF%85%CF%86%CF%8C%CF%81%CE%BF%CF%82" TargetMode="External"/><Relationship Id="rId9" Type="http://schemas.openxmlformats.org/officeDocument/2006/relationships/hyperlink" Target="https://el.wikipedia.org/wiki/%CE%9F%CF%85%CF%81%CE%AC%CE%BD%CE%B9%CE%BF_%CF%83%CF%8E%CE%BC%CE%B1" TargetMode="External"/><Relationship Id="rId1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Υπότιτλος 2"/>
          <p:cNvSpPr>
            <a:spLocks noGrp="1"/>
          </p:cNvSpPr>
          <p:nvPr>
            <p:ph type="subTitle" idx="1"/>
          </p:nvPr>
        </p:nvSpPr>
        <p:spPr/>
        <p:txBody>
          <a:bodyPr>
            <a:normAutofit/>
          </a:bodyPr>
          <a:lstStyle/>
          <a:p>
            <a:r>
              <a:rPr lang="el-GR" dirty="0" err="1" smtClean="0"/>
              <a:t>Ιωαννα</a:t>
            </a:r>
            <a:r>
              <a:rPr lang="el-GR" dirty="0" smtClean="0"/>
              <a:t> </a:t>
            </a:r>
            <a:r>
              <a:rPr lang="el-GR" dirty="0" err="1" smtClean="0"/>
              <a:t>Ρουμελιωτη</a:t>
            </a:r>
            <a:r>
              <a:rPr lang="el-GR" dirty="0" smtClean="0"/>
              <a:t/>
            </a:r>
            <a:br>
              <a:rPr lang="el-GR" dirty="0" smtClean="0"/>
            </a:br>
            <a:endParaRPr lang="el-GR" dirty="0"/>
          </a:p>
        </p:txBody>
      </p:sp>
      <p:sp>
        <p:nvSpPr>
          <p:cNvPr id="2" name="Τίτλος 1"/>
          <p:cNvSpPr>
            <a:spLocks noGrp="1"/>
          </p:cNvSpPr>
          <p:nvPr>
            <p:ph type="ctrTitle"/>
          </p:nvPr>
        </p:nvSpPr>
        <p:spPr/>
        <p:txBody>
          <a:bodyPr/>
          <a:lstStyle/>
          <a:p>
            <a:r>
              <a:rPr lang="el-GR" dirty="0" err="1" smtClean="0"/>
              <a:t>Πληροφορικη</a:t>
            </a:r>
            <a:endParaRPr lang="el-GR" dirty="0"/>
          </a:p>
        </p:txBody>
      </p:sp>
      <p:pic>
        <p:nvPicPr>
          <p:cNvPr id="4" name="Εικόνα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36" y="-31901"/>
            <a:ext cx="2092749" cy="2092749"/>
          </a:xfrm>
          <a:prstGeom prst="rect">
            <a:avLst/>
          </a:prstGeom>
        </p:spPr>
      </p:pic>
      <p:sp>
        <p:nvSpPr>
          <p:cNvPr id="7" name="Θέση υποσέλιδου 6"/>
          <p:cNvSpPr>
            <a:spLocks noGrp="1"/>
          </p:cNvSpPr>
          <p:nvPr>
            <p:ph type="ftr" sz="quarter" idx="11"/>
          </p:nvPr>
        </p:nvSpPr>
        <p:spPr/>
        <p:txBody>
          <a:bodyPr/>
          <a:lstStyle/>
          <a:p>
            <a:r>
              <a:rPr lang="el-GR" smtClean="0"/>
              <a:t>Η ΒΑΡΥΤΗΤΑ</a:t>
            </a:r>
            <a:endParaRPr lang="el-GR"/>
          </a:p>
        </p:txBody>
      </p:sp>
      <p:sp>
        <p:nvSpPr>
          <p:cNvPr id="8" name="Θέση αριθμού διαφάνειας 7"/>
          <p:cNvSpPr>
            <a:spLocks noGrp="1"/>
          </p:cNvSpPr>
          <p:nvPr>
            <p:ph type="sldNum" sz="quarter" idx="12"/>
          </p:nvPr>
        </p:nvSpPr>
        <p:spPr/>
        <p:txBody>
          <a:bodyPr/>
          <a:lstStyle/>
          <a:p>
            <a:fld id="{6047C70F-7692-4C31-A78F-0DE3BC73C291}" type="slidenum">
              <a:rPr lang="el-GR" smtClean="0"/>
              <a:t>1</a:t>
            </a:fld>
            <a:endParaRPr lang="el-GR"/>
          </a:p>
        </p:txBody>
      </p:sp>
      <p:sp>
        <p:nvSpPr>
          <p:cNvPr id="9" name="Ορθογώνιο 8"/>
          <p:cNvSpPr/>
          <p:nvPr/>
        </p:nvSpPr>
        <p:spPr>
          <a:xfrm>
            <a:off x="2203585" y="260649"/>
            <a:ext cx="4960703" cy="369332"/>
          </a:xfrm>
          <a:prstGeom prst="rect">
            <a:avLst/>
          </a:prstGeom>
        </p:spPr>
        <p:txBody>
          <a:bodyPr wrap="square">
            <a:spAutoFit/>
          </a:bodyPr>
          <a:lstStyle/>
          <a:p>
            <a:r>
              <a:rPr lang="el-GR" i="1" dirty="0"/>
              <a:t>Παιδαγωγικό Τμήμα Δημοτικής </a:t>
            </a:r>
            <a:r>
              <a:rPr lang="el-GR" i="1" dirty="0" smtClean="0"/>
              <a:t>Εκπαίδευσης</a:t>
            </a:r>
            <a:endParaRPr lang="el-GR" i="1" dirty="0"/>
          </a:p>
        </p:txBody>
      </p:sp>
    </p:spTree>
    <p:extLst>
      <p:ext uri="{BB962C8B-B14F-4D97-AF65-F5344CB8AC3E}">
        <p14:creationId xmlns:p14="http://schemas.microsoft.com/office/powerpoint/2010/main" val="149855538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115616" y="184666"/>
            <a:ext cx="7578424" cy="990600"/>
          </a:xfrm>
        </p:spPr>
        <p:txBody>
          <a:bodyPr/>
          <a:lstStyle/>
          <a:p>
            <a:r>
              <a:rPr lang="el-GR" dirty="0" smtClean="0"/>
              <a:t>Η </a:t>
            </a:r>
            <a:r>
              <a:rPr lang="el-GR" dirty="0" err="1" smtClean="0"/>
              <a:t>βαρυτητα</a:t>
            </a:r>
            <a:endParaRPr lang="el-GR" dirty="0"/>
          </a:p>
        </p:txBody>
      </p:sp>
      <p:sp>
        <p:nvSpPr>
          <p:cNvPr id="3" name="Θέση περιεχομένου 2"/>
          <p:cNvSpPr>
            <a:spLocks noGrp="1"/>
          </p:cNvSpPr>
          <p:nvPr>
            <p:ph sz="quarter" idx="13"/>
          </p:nvPr>
        </p:nvSpPr>
        <p:spPr/>
        <p:txBody>
          <a:bodyPr>
            <a:normAutofit fontScale="92500" lnSpcReduction="10000"/>
          </a:bodyPr>
          <a:lstStyle/>
          <a:p>
            <a:r>
              <a:rPr lang="el-GR" dirty="0"/>
              <a:t>Στη </a:t>
            </a:r>
            <a:r>
              <a:rPr lang="el-GR" dirty="0">
                <a:hlinkClick r:id="rId2" tooltip="Φυσική"/>
              </a:rPr>
              <a:t>φυσική</a:t>
            </a:r>
            <a:r>
              <a:rPr lang="el-GR" dirty="0"/>
              <a:t>, </a:t>
            </a:r>
            <a:r>
              <a:rPr lang="el-GR" b="1" dirty="0"/>
              <a:t>βαρύτητα</a:t>
            </a:r>
            <a:r>
              <a:rPr lang="el-GR" dirty="0"/>
              <a:t> ονομάζεται η ιδιότητα των υλικών σωμάτων να έλκουν και να έλκονται αμοιβαία με άλλα υλικά σώματα. Τα </a:t>
            </a:r>
            <a:r>
              <a:rPr lang="el-GR" dirty="0" err="1"/>
              <a:t>ελκόμενα</a:t>
            </a:r>
            <a:r>
              <a:rPr lang="el-GR" dirty="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a:t>
            </a:r>
            <a:r>
              <a:rPr lang="el-GR" i="1" dirty="0">
                <a:hlinkClick r:id="rId3" tooltip="Μάζα"/>
              </a:rPr>
              <a:t>μάζα</a:t>
            </a:r>
            <a:r>
              <a:rPr lang="el-GR" i="1" dirty="0"/>
              <a:t> του σώματος</a:t>
            </a:r>
            <a:r>
              <a:rPr lang="el-GR" dirty="0"/>
              <a:t>. Η δύναμη έλξης, που ονομάζεται </a:t>
            </a:r>
            <a:r>
              <a:rPr lang="el-GR" b="1" dirty="0"/>
              <a:t>βάρος</a:t>
            </a:r>
            <a:r>
              <a:rPr lang="el-GR" dirty="0"/>
              <a:t>, είναι μεγαλύτερη όταν τα σώματα είναι πλησιέστερα ή όταν έχουν μεγαλύτερη μάζα.</a:t>
            </a:r>
          </a:p>
          <a:p>
            <a:r>
              <a:rPr lang="el-GR" dirty="0"/>
              <a:t>Η βαρύτητα στη </a:t>
            </a:r>
            <a:r>
              <a:rPr lang="el-GR" dirty="0">
                <a:hlinkClick r:id="rId4" tooltip="Γη"/>
              </a:rPr>
              <a:t>γη</a:t>
            </a:r>
            <a:r>
              <a:rPr lang="el-GR" dirty="0"/>
              <a:t>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a:t>
            </a:r>
            <a:r>
              <a:rPr lang="el-GR" dirty="0">
                <a:hlinkClick r:id="rId5" tooltip="Ήλιο"/>
              </a:rPr>
              <a:t>ήλιο</a:t>
            </a:r>
            <a:r>
              <a:rPr lang="el-GR" dirty="0"/>
              <a:t>, την τροχιά της σελήνης γύρω από τη </a:t>
            </a:r>
            <a:r>
              <a:rPr lang="el-GR" dirty="0">
                <a:hlinkClick r:id="rId4" tooltip="Γη"/>
              </a:rPr>
              <a:t>γη</a:t>
            </a:r>
            <a:r>
              <a:rPr lang="el-GR" dirty="0"/>
              <a:t>, τον σχηματισμό παλιρροιών και άλλα φυσικά φαινόμενα που παρατηρούμε</a:t>
            </a:r>
            <a:r>
              <a:rPr lang="el-GR" dirty="0" smtClean="0"/>
              <a:t>.</a:t>
            </a:r>
            <a:br>
              <a:rPr lang="el-GR" dirty="0" smtClean="0"/>
            </a:br>
            <a:r>
              <a:rPr lang="el-GR" dirty="0" smtClean="0"/>
              <a:t/>
            </a:r>
            <a:br>
              <a:rPr lang="el-GR" dirty="0" smtClean="0"/>
            </a:br>
            <a:r>
              <a:rPr lang="el-GR" dirty="0" smtClean="0"/>
              <a:t/>
            </a:r>
            <a:br>
              <a:rPr lang="el-GR" dirty="0" smtClean="0"/>
            </a:br>
            <a:r>
              <a:rPr lang="el-GR" dirty="0" smtClean="0"/>
              <a:t/>
            </a:r>
            <a:br>
              <a:rPr lang="el-GR" dirty="0" smtClean="0"/>
            </a:br>
            <a:r>
              <a:rPr lang="el-GR" dirty="0" smtClean="0"/>
              <a:t/>
            </a:r>
            <a:br>
              <a:rPr lang="el-GR" dirty="0" smtClean="0"/>
            </a:br>
            <a:endParaRPr lang="el-GR" dirty="0"/>
          </a:p>
          <a:p>
            <a:endParaRPr lang="el-GR" dirty="0"/>
          </a:p>
        </p:txBody>
      </p:sp>
      <p:pic>
        <p:nvPicPr>
          <p:cNvPr id="512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44" y="4830559"/>
            <a:ext cx="2629628" cy="1188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Εικόνα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26461"/>
            <a:ext cx="1369756" cy="1369756"/>
          </a:xfrm>
          <a:prstGeom prst="rect">
            <a:avLst/>
          </a:prstGeom>
        </p:spPr>
      </p:pic>
      <p:sp>
        <p:nvSpPr>
          <p:cNvPr id="7" name="Θέση υποσέλιδου 6"/>
          <p:cNvSpPr>
            <a:spLocks noGrp="1"/>
          </p:cNvSpPr>
          <p:nvPr>
            <p:ph type="ftr" sz="quarter" idx="11"/>
          </p:nvPr>
        </p:nvSpPr>
        <p:spPr/>
        <p:txBody>
          <a:bodyPr/>
          <a:lstStyle/>
          <a:p>
            <a:r>
              <a:rPr lang="el-GR" smtClean="0"/>
              <a:t>Η ΒΑΡΥΤΗΤΑ</a:t>
            </a:r>
            <a:endParaRPr lang="el-GR"/>
          </a:p>
        </p:txBody>
      </p:sp>
      <p:sp>
        <p:nvSpPr>
          <p:cNvPr id="8" name="Θέση αριθμού διαφάνειας 7"/>
          <p:cNvSpPr>
            <a:spLocks noGrp="1"/>
          </p:cNvSpPr>
          <p:nvPr>
            <p:ph type="sldNum" sz="quarter" idx="12"/>
          </p:nvPr>
        </p:nvSpPr>
        <p:spPr/>
        <p:txBody>
          <a:bodyPr/>
          <a:lstStyle/>
          <a:p>
            <a:fld id="{6047C70F-7692-4C31-A78F-0DE3BC73C291}" type="slidenum">
              <a:rPr lang="el-GR" smtClean="0"/>
              <a:t>2</a:t>
            </a:fld>
            <a:endParaRPr lang="el-GR"/>
          </a:p>
        </p:txBody>
      </p:sp>
      <p:sp>
        <p:nvSpPr>
          <p:cNvPr id="9" name="Ορθογώνιο 8"/>
          <p:cNvSpPr/>
          <p:nvPr/>
        </p:nvSpPr>
        <p:spPr>
          <a:xfrm>
            <a:off x="1312969" y="179925"/>
            <a:ext cx="5308629" cy="369332"/>
          </a:xfrm>
          <a:prstGeom prst="rect">
            <a:avLst/>
          </a:prstGeom>
        </p:spPr>
        <p:txBody>
          <a:bodyPr wrap="square">
            <a:spAutoFit/>
          </a:bodyPr>
          <a:lstStyle/>
          <a:p>
            <a:r>
              <a:rPr lang="el-GR" i="1" dirty="0"/>
              <a:t>Παιδαγωγικό Τμήμα Δημοτικής </a:t>
            </a:r>
            <a:r>
              <a:rPr lang="el-GR" i="1" dirty="0" smtClean="0"/>
              <a:t>Εκπαίδευσης</a:t>
            </a:r>
            <a:endParaRPr lang="el-GR" i="1" dirty="0"/>
          </a:p>
        </p:txBody>
      </p:sp>
    </p:spTree>
    <p:extLst>
      <p:ext uri="{BB962C8B-B14F-4D97-AF65-F5344CB8AC3E}">
        <p14:creationId xmlns:p14="http://schemas.microsoft.com/office/powerpoint/2010/main" val="303355453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295736" y="274638"/>
            <a:ext cx="7956784" cy="1143000"/>
          </a:xfrm>
        </p:spPr>
        <p:txBody>
          <a:bodyPr/>
          <a:lstStyle/>
          <a:p>
            <a:r>
              <a:rPr lang="el-GR" dirty="0" err="1" smtClean="0"/>
              <a:t>ΠοιοΣ</a:t>
            </a:r>
            <a:r>
              <a:rPr lang="el-GR" dirty="0" smtClean="0"/>
              <a:t>  </a:t>
            </a:r>
            <a:r>
              <a:rPr lang="el-GR" dirty="0" err="1" smtClean="0"/>
              <a:t>ανακαλυψε</a:t>
            </a:r>
            <a:r>
              <a:rPr lang="el-GR" dirty="0" smtClean="0"/>
              <a:t>  </a:t>
            </a:r>
            <a:r>
              <a:rPr lang="el-GR" dirty="0" smtClean="0"/>
              <a:t>τη </a:t>
            </a:r>
            <a:r>
              <a:rPr lang="el-GR" dirty="0" err="1" smtClean="0"/>
              <a:t>βαρυτητα</a:t>
            </a:r>
            <a:endParaRPr lang="el-GR" dirty="0"/>
          </a:p>
        </p:txBody>
      </p:sp>
      <p:sp>
        <p:nvSpPr>
          <p:cNvPr id="3" name="Θέση περιεχομένου 2"/>
          <p:cNvSpPr>
            <a:spLocks noGrp="1"/>
          </p:cNvSpPr>
          <p:nvPr>
            <p:ph sz="quarter" idx="13"/>
          </p:nvPr>
        </p:nvSpPr>
        <p:spPr/>
        <p:txBody>
          <a:bodyPr>
            <a:normAutofit fontScale="92500" lnSpcReduction="20000"/>
          </a:bodyPr>
          <a:lstStyle/>
          <a:p>
            <a:r>
              <a:rPr lang="el-GR" dirty="0"/>
              <a:t>Το πανεπιστήμιο του </a:t>
            </a:r>
            <a:r>
              <a:rPr lang="el-GR" dirty="0" err="1"/>
              <a:t>Cambridge</a:t>
            </a:r>
            <a:r>
              <a:rPr lang="el-GR" dirty="0"/>
              <a:t> ήταν πάντοτε ένα από τα καλύτερα και πιο οργανωμένα ιδρύματα παγκοσμίως. Το 1661 που ξεκίνησε τις σπουδές του ο Νεύτωνας όμως, το </a:t>
            </a:r>
            <a:r>
              <a:rPr lang="el-GR" dirty="0" err="1"/>
              <a:t>Cambridge</a:t>
            </a:r>
            <a:r>
              <a:rPr lang="el-GR" dirty="0"/>
              <a:t> περνούσε ίσως την σημαντικότερη κρίση της ιστορίας του. Η πολιτική αστάθεια που επικρατούσε στην Αγγλία εκείνα τα χρόνια σε συνδυασμό με το ξέσπασμα της πανούκλας που «θέρισε» την Ευρώπη, συντελούσαν στην ολική υποβάθμιση του ιδρύματος. Το τελειωτικό χτύπημα έγινε το 1665, όταν για προληπτικούς λόγους, λόγω της αρρώστιας, το πανεπιστήμιο έμεινε κλειστό. </a:t>
            </a:r>
            <a:r>
              <a:rPr lang="el-GR" dirty="0" err="1"/>
              <a:t>Ενα</a:t>
            </a:r>
            <a:r>
              <a:rPr lang="el-GR" dirty="0"/>
              <a:t> χρόνο μετά, σε ολόκληρη την Ευρώπη είχε επικρατήσει κλίμα πανικού. Το... διαβολικό έτος 1666 η πανούκλα αποτελούσε την μεγαλύτερη απειλή κατά της ανθρωπότητας, ενώ δεν υπήρχε καμία διάθεση για κανένα είδος επιστήμης.</a:t>
            </a:r>
          </a:p>
          <a:p>
            <a:r>
              <a:rPr lang="el-GR" dirty="0"/>
              <a:t>Ο Νεύτωνας όμως είχε ήδη αποκτήσει πολύ βαθιές επιστημονικές γνώσεις. Βλέποντας πως η ζωή στο </a:t>
            </a:r>
            <a:r>
              <a:rPr lang="el-GR" dirty="0" err="1"/>
              <a:t>Cambridge</a:t>
            </a:r>
            <a:r>
              <a:rPr lang="el-GR" dirty="0"/>
              <a:t> δεν ήταν... ιδανική για να συνεχίσει τις μελέτες του, αποφάσισε να επιστρέψει στην γενέτειρα του στο </a:t>
            </a:r>
            <a:r>
              <a:rPr lang="el-GR" dirty="0" err="1"/>
              <a:t>Λίνκολσάιρ</a:t>
            </a:r>
            <a:r>
              <a:rPr lang="el-GR" dirty="0"/>
              <a:t>. Εγκαταστάθηκε εκ νέου στο πατρικό του σπίτι, στην αυλή του οποίου βρισκόταν μια ψηλή μηλιά. Μια από τις λίγες ηλιόλουστες μέρες στην επαρχιακή πόλη της Αγγλίας, ο Νεύτωνας αποφάσισε να ξαπλώσει στο μοναδικό σκιασμένο σημείο της αυλής. Κάτω από τη φυλλωσιά της... διασημότερης πλέον μηλιάς στον κόσμο.</a:t>
            </a:r>
          </a:p>
          <a:p>
            <a:r>
              <a:rPr lang="el-GR" dirty="0" err="1"/>
              <a:t>Ενας</a:t>
            </a:r>
            <a:r>
              <a:rPr lang="el-GR" dirty="0"/>
              <a:t> από τους καρπούς του δέντρου όμως ήταν έτοιμος να πέσει. Οι μέρες που το κοτσάνι είχε αρκετή δύναμη για να τον κρατάει ανάμεσα στα φύλλα της μηλιάς, είχαν τελειώσει. Ακριβώς κάτω από το μήλο που ετοιμαζόταν να πέσει, βρισκόταν το κεφάλι του σπουδαίου επιστήμονα.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816256"/>
            <a:ext cx="2304256" cy="1041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Εικόνα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089" y="0"/>
            <a:ext cx="1396825" cy="1396825"/>
          </a:xfrm>
          <a:prstGeom prst="rect">
            <a:avLst/>
          </a:prstGeom>
        </p:spPr>
      </p:pic>
      <p:sp>
        <p:nvSpPr>
          <p:cNvPr id="7" name="Θέση υποσέλιδου 6"/>
          <p:cNvSpPr>
            <a:spLocks noGrp="1"/>
          </p:cNvSpPr>
          <p:nvPr>
            <p:ph type="ftr" sz="quarter" idx="11"/>
          </p:nvPr>
        </p:nvSpPr>
        <p:spPr>
          <a:xfrm>
            <a:off x="2411760" y="6379284"/>
            <a:ext cx="2895600" cy="365125"/>
          </a:xfrm>
        </p:spPr>
        <p:txBody>
          <a:bodyPr/>
          <a:lstStyle/>
          <a:p>
            <a:r>
              <a:rPr lang="el-GR" dirty="0" smtClean="0"/>
              <a:t>Η ΒΑΡΥΤΗΤΑ</a:t>
            </a:r>
            <a:endParaRPr lang="el-GR" dirty="0"/>
          </a:p>
        </p:txBody>
      </p:sp>
      <p:sp>
        <p:nvSpPr>
          <p:cNvPr id="8" name="Θέση αριθμού διαφάνειας 7"/>
          <p:cNvSpPr>
            <a:spLocks noGrp="1"/>
          </p:cNvSpPr>
          <p:nvPr>
            <p:ph type="sldNum" sz="quarter" idx="12"/>
          </p:nvPr>
        </p:nvSpPr>
        <p:spPr/>
        <p:txBody>
          <a:bodyPr/>
          <a:lstStyle/>
          <a:p>
            <a:fld id="{6047C70F-7692-4C31-A78F-0DE3BC73C291}" type="slidenum">
              <a:rPr lang="el-GR" smtClean="0"/>
              <a:t>3</a:t>
            </a:fld>
            <a:endParaRPr lang="el-GR"/>
          </a:p>
        </p:txBody>
      </p:sp>
      <p:sp>
        <p:nvSpPr>
          <p:cNvPr id="9" name="Ορθογώνιο 8"/>
          <p:cNvSpPr/>
          <p:nvPr/>
        </p:nvSpPr>
        <p:spPr>
          <a:xfrm>
            <a:off x="1263447" y="311796"/>
            <a:ext cx="4099199" cy="369332"/>
          </a:xfrm>
          <a:prstGeom prst="rect">
            <a:avLst/>
          </a:prstGeom>
        </p:spPr>
        <p:txBody>
          <a:bodyPr wrap="none">
            <a:spAutoFit/>
          </a:bodyPr>
          <a:lstStyle/>
          <a:p>
            <a:r>
              <a:rPr lang="el-GR" i="1" dirty="0"/>
              <a:t>Παιδαγωγικό Τμήμα Δημοτικής </a:t>
            </a:r>
            <a:r>
              <a:rPr lang="el-GR" i="1" dirty="0" smtClean="0"/>
              <a:t>Εκπαίδευσης</a:t>
            </a:r>
            <a:endParaRPr lang="el-GR" i="1" dirty="0"/>
          </a:p>
        </p:txBody>
      </p:sp>
    </p:spTree>
    <p:extLst>
      <p:ext uri="{BB962C8B-B14F-4D97-AF65-F5344CB8AC3E}">
        <p14:creationId xmlns:p14="http://schemas.microsoft.com/office/powerpoint/2010/main" val="384160926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633130" y="413792"/>
            <a:ext cx="7510870" cy="1143000"/>
          </a:xfrm>
        </p:spPr>
        <p:txBody>
          <a:bodyPr/>
          <a:lstStyle/>
          <a:p>
            <a:r>
              <a:rPr lang="el-GR" dirty="0" err="1" smtClean="0"/>
              <a:t>ΠωΣ</a:t>
            </a:r>
            <a:r>
              <a:rPr lang="el-GR" dirty="0" smtClean="0"/>
              <a:t>  </a:t>
            </a:r>
            <a:r>
              <a:rPr lang="el-GR" dirty="0" err="1" smtClean="0"/>
              <a:t>μαΣ</a:t>
            </a:r>
            <a:r>
              <a:rPr lang="el-GR" dirty="0" smtClean="0"/>
              <a:t>  </a:t>
            </a:r>
            <a:r>
              <a:rPr lang="el-GR" dirty="0" err="1" smtClean="0"/>
              <a:t>επηρεαζει</a:t>
            </a:r>
            <a:r>
              <a:rPr lang="el-GR" dirty="0" smtClean="0"/>
              <a:t> η </a:t>
            </a:r>
            <a:r>
              <a:rPr lang="el-GR" dirty="0" err="1" smtClean="0"/>
              <a:t>βαρυτητα</a:t>
            </a:r>
            <a:endParaRPr lang="el-GR" dirty="0"/>
          </a:p>
        </p:txBody>
      </p:sp>
      <p:sp>
        <p:nvSpPr>
          <p:cNvPr id="3" name="Θέση περιεχομένου 2"/>
          <p:cNvSpPr>
            <a:spLocks noGrp="1"/>
          </p:cNvSpPr>
          <p:nvPr>
            <p:ph sz="quarter" idx="13"/>
          </p:nvPr>
        </p:nvSpPr>
        <p:spPr/>
        <p:txBody>
          <a:bodyPr>
            <a:normAutofit lnSpcReduction="10000"/>
          </a:bodyPr>
          <a:lstStyle/>
          <a:p>
            <a:r>
              <a:rPr lang="el-GR" dirty="0"/>
              <a:t>Κάθε πλανήτης, συμπεριλαμβανομένης και της Γης, έχει τα δικά του χαρακτηριστικά όσον αφορά τη δύναμη της βαρύτητας και το μέτρο αυτής διαφοροποιείται (συνήθως μετράται στο επίπεδο της επιφάνειας του κάθε πλανήτη). Η επιτάχυνση εξαιτίας της δύναμης της βαρύτητας στη γη είναι ίση με 9.81 m/s² και συμβολίζεται με το γράμμα g. Αυτό σημαίνει ότι, αγνοώντας την αντίσταση του αέρα, για ένα αντικείμενο, που εκτελεί ελεύθερη πτώση κοντά στην επιφάνεια της γης, η ταχύτητα του θα αυξάνεται με ρυθμό 9,81 m/s για κάθε δευτερόλεπτο της πτώσης του. Έτσι, ένα αντικείμενο από κατάσταση ηρεμίας και αφού αφεθεί ελεύθερο θα έχει ταχύτητα 9,81 m/s μετά από ένα δευτερόλεπτο, 19,62 m/s μετά από δύο δευτερόλεπτα, </a:t>
            </a:r>
            <a:r>
              <a:rPr lang="el-GR" dirty="0" err="1"/>
              <a:t>κ.ο.κ</a:t>
            </a:r>
            <a:r>
              <a:rPr lang="el-GR" dirty="0"/>
              <a:t>. Το σώμα που εκτελεί ελεύθερη πτώση ασκεί και αυτό με τη σειρά του στη Γη δύναμη ανάλογου μέτρου και αντίθετης φοράς με αυτή που του ασκεί η ίδια, κάτι το οποίο σημαίνει πως η Γη επιταχύνεται προς το σώμα. Όμως, εξαιτίας της τεράστιας μάζας της Γης (και της συνεπακόλουθης </a:t>
            </a:r>
            <a:r>
              <a:rPr lang="el-GR" dirty="0">
                <a:hlinkClick r:id="rId2" tooltip="Αδράνεια"/>
              </a:rPr>
              <a:t>αδράνειάς</a:t>
            </a:r>
            <a:r>
              <a:rPr lang="el-GR" dirty="0"/>
              <a:t> της) σε σχέση με το σώμα, η επιτάχυνση αυτή είναι αμελητέα</a:t>
            </a:r>
            <a:r>
              <a:rPr lang="el-GR" dirty="0" smtClean="0"/>
              <a:t>.</a:t>
            </a:r>
            <a:br>
              <a:rPr lang="el-GR" dirty="0" smtClean="0"/>
            </a:br>
            <a:r>
              <a:rPr lang="el-GR" dirty="0" smtClean="0"/>
              <a:t/>
            </a:r>
            <a:br>
              <a:rPr lang="el-GR" dirty="0" smtClean="0"/>
            </a:br>
            <a:r>
              <a:rPr lang="el-GR" dirty="0" smtClean="0"/>
              <a:t/>
            </a:r>
            <a:br>
              <a:rPr lang="el-GR" dirty="0" smtClean="0"/>
            </a:br>
            <a:r>
              <a:rPr lang="el-GR" dirty="0" smtClean="0"/>
              <a:t/>
            </a:r>
            <a:br>
              <a:rPr lang="el-GR" dirty="0" smtClean="0"/>
            </a:br>
            <a:endParaRPr lang="el-GR"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278" y="5301208"/>
            <a:ext cx="2290482" cy="1035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Εικόνα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014" y="-99393"/>
            <a:ext cx="1440161" cy="1440161"/>
          </a:xfrm>
          <a:prstGeom prst="rect">
            <a:avLst/>
          </a:prstGeom>
        </p:spPr>
      </p:pic>
      <p:sp>
        <p:nvSpPr>
          <p:cNvPr id="7" name="Θέση υποσέλιδου 6"/>
          <p:cNvSpPr>
            <a:spLocks noGrp="1"/>
          </p:cNvSpPr>
          <p:nvPr>
            <p:ph type="ftr" sz="quarter" idx="11"/>
          </p:nvPr>
        </p:nvSpPr>
        <p:spPr/>
        <p:txBody>
          <a:bodyPr/>
          <a:lstStyle/>
          <a:p>
            <a:r>
              <a:rPr lang="el-GR" smtClean="0"/>
              <a:t>Η ΒΑΡΥΤΗΤΑ</a:t>
            </a:r>
            <a:endParaRPr lang="el-GR"/>
          </a:p>
        </p:txBody>
      </p:sp>
      <p:sp>
        <p:nvSpPr>
          <p:cNvPr id="8" name="Θέση αριθμού διαφάνειας 7"/>
          <p:cNvSpPr>
            <a:spLocks noGrp="1"/>
          </p:cNvSpPr>
          <p:nvPr>
            <p:ph type="sldNum" sz="quarter" idx="12"/>
          </p:nvPr>
        </p:nvSpPr>
        <p:spPr/>
        <p:txBody>
          <a:bodyPr/>
          <a:lstStyle/>
          <a:p>
            <a:fld id="{6047C70F-7692-4C31-A78F-0DE3BC73C291}" type="slidenum">
              <a:rPr lang="el-GR" smtClean="0"/>
              <a:t>4</a:t>
            </a:fld>
            <a:endParaRPr lang="el-GR"/>
          </a:p>
        </p:txBody>
      </p:sp>
      <p:sp>
        <p:nvSpPr>
          <p:cNvPr id="9" name="Ορθογώνιο 8"/>
          <p:cNvSpPr/>
          <p:nvPr/>
        </p:nvSpPr>
        <p:spPr>
          <a:xfrm>
            <a:off x="1258313" y="295289"/>
            <a:ext cx="4099199" cy="369332"/>
          </a:xfrm>
          <a:prstGeom prst="rect">
            <a:avLst/>
          </a:prstGeom>
        </p:spPr>
        <p:txBody>
          <a:bodyPr wrap="none">
            <a:spAutoFit/>
          </a:bodyPr>
          <a:lstStyle/>
          <a:p>
            <a:r>
              <a:rPr lang="el-GR" i="1" dirty="0"/>
              <a:t>Παιδαγωγικό Τμήμα Δημοτικής </a:t>
            </a:r>
            <a:r>
              <a:rPr lang="el-GR" i="1" dirty="0" smtClean="0"/>
              <a:t>Εκπαίδευσης</a:t>
            </a:r>
            <a:endParaRPr lang="el-GR" i="1" dirty="0"/>
          </a:p>
        </p:txBody>
      </p:sp>
    </p:spTree>
    <p:extLst>
      <p:ext uri="{BB962C8B-B14F-4D97-AF65-F5344CB8AC3E}">
        <p14:creationId xmlns:p14="http://schemas.microsoft.com/office/powerpoint/2010/main" val="360384034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574838" y="228600"/>
            <a:ext cx="7191209" cy="990600"/>
          </a:xfrm>
        </p:spPr>
        <p:txBody>
          <a:bodyPr/>
          <a:lstStyle/>
          <a:p>
            <a:r>
              <a:rPr lang="el-GR" dirty="0" smtClean="0"/>
              <a:t>Η </a:t>
            </a:r>
            <a:r>
              <a:rPr lang="el-GR" dirty="0" err="1" smtClean="0"/>
              <a:t>βαρυτητα</a:t>
            </a:r>
            <a:r>
              <a:rPr lang="el-GR" dirty="0" smtClean="0"/>
              <a:t> στη </a:t>
            </a:r>
            <a:r>
              <a:rPr lang="el-GR" dirty="0" err="1" smtClean="0"/>
              <a:t>Σεληνη</a:t>
            </a:r>
            <a:endParaRPr lang="el-GR" dirty="0"/>
          </a:p>
        </p:txBody>
      </p:sp>
      <p:sp>
        <p:nvSpPr>
          <p:cNvPr id="3" name="Θέση περιεχομένου 2"/>
          <p:cNvSpPr>
            <a:spLocks noGrp="1"/>
          </p:cNvSpPr>
          <p:nvPr>
            <p:ph sz="quarter" idx="13"/>
          </p:nvPr>
        </p:nvSpPr>
        <p:spPr/>
        <p:txBody>
          <a:bodyPr>
            <a:normAutofit fontScale="92500" lnSpcReduction="20000"/>
          </a:bodyPr>
          <a:lstStyle/>
          <a:p>
            <a:r>
              <a:rPr lang="el-GR" dirty="0"/>
              <a:t>Η </a:t>
            </a:r>
            <a:r>
              <a:rPr lang="el-GR" b="1" dirty="0"/>
              <a:t>Σελήνη</a:t>
            </a:r>
            <a:r>
              <a:rPr lang="el-GR" dirty="0"/>
              <a:t> είναι ο μοναδικός φυσικός δορυφόρος της </a:t>
            </a:r>
            <a:r>
              <a:rPr lang="el-GR" dirty="0">
                <a:hlinkClick r:id="rId3" tooltip="Γη"/>
              </a:rPr>
              <a:t>Γης</a:t>
            </a:r>
            <a:r>
              <a:rPr lang="el-GR" dirty="0"/>
              <a:t> και ο πέμπτος μεγαλύτερος </a:t>
            </a:r>
            <a:r>
              <a:rPr lang="el-GR" dirty="0">
                <a:hlinkClick r:id="rId4" tooltip="Φυσικός δορυφόρος"/>
              </a:rPr>
              <a:t>φυσικός δορυφόρος</a:t>
            </a:r>
            <a:r>
              <a:rPr lang="el-GR" dirty="0"/>
              <a:t> του </a:t>
            </a:r>
            <a:r>
              <a:rPr lang="el-GR" dirty="0">
                <a:hlinkClick r:id="rId5" tooltip="Ηλιακό σύστημα"/>
              </a:rPr>
              <a:t>ηλιακού συστήματος</a:t>
            </a:r>
            <a:r>
              <a:rPr lang="el-GR" dirty="0"/>
              <a:t>. Πήρε το όνομά του από την Σελήνη, αρχαιοελληνική θεά του δορυφόρου αυτού. Λέγεται επίσης και </a:t>
            </a:r>
            <a:r>
              <a:rPr lang="el-GR" b="1" dirty="0"/>
              <a:t>«Φεγγάρι»</a:t>
            </a:r>
            <a:r>
              <a:rPr lang="el-GR" dirty="0"/>
              <a:t> στη </a:t>
            </a:r>
            <a:r>
              <a:rPr lang="el-GR" dirty="0">
                <a:hlinkClick r:id="rId6" tooltip="Δημοτική γλώσσα"/>
              </a:rPr>
              <a:t>δημοτική γλώσσα</a:t>
            </a:r>
            <a:r>
              <a:rPr lang="el-GR" dirty="0"/>
              <a:t>, λιγότερο επίσημα ή ποιητικά. Είναι το φωτεινότερο σώμα στην </a:t>
            </a:r>
            <a:r>
              <a:rPr lang="el-GR" dirty="0">
                <a:hlinkClick r:id="rId7" tooltip="Ουράνια σφαίρα"/>
              </a:rPr>
              <a:t>ουράνια σφαίρα</a:t>
            </a:r>
            <a:r>
              <a:rPr lang="el-GR" dirty="0"/>
              <a:t> μετά τον </a:t>
            </a:r>
            <a:r>
              <a:rPr lang="el-GR" dirty="0">
                <a:hlinkClick r:id="rId8" tooltip="Ήλιος"/>
              </a:rPr>
              <a:t>Ήλιο</a:t>
            </a:r>
            <a:r>
              <a:rPr lang="el-GR" dirty="0"/>
              <a:t>, επειδή είναι και το κοντινότερο στη Γη </a:t>
            </a:r>
            <a:r>
              <a:rPr lang="el-GR" dirty="0">
                <a:hlinkClick r:id="rId9" tooltip="Ουράνιο σώμα"/>
              </a:rPr>
              <a:t>ουράνιο σώμα</a:t>
            </a:r>
            <a:r>
              <a:rPr lang="el-GR" dirty="0"/>
              <a:t>. Εξαιτίας αυτής της εγγύτητας, η Σελήνη ασκεί ισχυρή </a:t>
            </a:r>
            <a:r>
              <a:rPr lang="el-GR" dirty="0" err="1"/>
              <a:t>βαρυτική</a:t>
            </a:r>
            <a:r>
              <a:rPr lang="el-GR" dirty="0"/>
              <a:t> επίδραση στη </a:t>
            </a:r>
            <a:r>
              <a:rPr lang="el-GR" dirty="0">
                <a:hlinkClick r:id="rId3" tooltip="Γη"/>
              </a:rPr>
              <a:t>Γη</a:t>
            </a:r>
            <a:r>
              <a:rPr lang="el-GR" dirty="0"/>
              <a:t> (</a:t>
            </a:r>
            <a:r>
              <a:rPr lang="el-GR" dirty="0">
                <a:hlinkClick r:id="rId10" tooltip="Παλιρροϊκές δυνάμεις"/>
              </a:rPr>
              <a:t>παλιρροϊκή αλληλεπίδραση</a:t>
            </a:r>
            <a:r>
              <a:rPr lang="el-GR" dirty="0"/>
              <a:t>), προκαλώντας φαινόμενα όπως οι </a:t>
            </a:r>
            <a:r>
              <a:rPr lang="el-GR" dirty="0">
                <a:hlinkClick r:id="rId11" tooltip="Παλίρροια"/>
              </a:rPr>
              <a:t>παλίρροιες</a:t>
            </a:r>
            <a:r>
              <a:rPr lang="el-GR" dirty="0"/>
              <a:t>, αλλά και επηρεάζοντας τον άξονα περιστροφής της.</a:t>
            </a:r>
          </a:p>
          <a:p>
            <a:r>
              <a:rPr lang="el-GR" dirty="0"/>
              <a:t>Η μέση απόσταση Γης - Σελήνης είναι 384.403 χιλιόμετρα (παρατηρείται ότι αυτή η απόσταση αυξάνεται κατά περίπου 0,32</a:t>
            </a:r>
            <a:r>
              <a:rPr lang="el-GR" baseline="30000" dirty="0">
                <a:hlinkClick r:id="rId12"/>
              </a:rPr>
              <a:t>[1]</a:t>
            </a:r>
            <a:r>
              <a:rPr lang="el-GR" dirty="0"/>
              <a:t> εκατοστά το μήνα και αυτό συμβαίνει λόγω των </a:t>
            </a:r>
            <a:r>
              <a:rPr lang="el-GR" dirty="0">
                <a:hlinkClick r:id="rId10" tooltip="Παλιρροϊκές δυνάμεις"/>
              </a:rPr>
              <a:t>παλιρροϊκών δυνάμεων</a:t>
            </a:r>
            <a:r>
              <a:rPr lang="el-GR" dirty="0"/>
              <a:t>). Η διάμετρος της σελήνης είναι 3.476 χιλιόμετρα (περίπου το 1/4 της γήινης). 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a:t>
            </a:r>
            <a:r>
              <a:rPr lang="el-GR" dirty="0" err="1"/>
              <a:t>ανακλαστικότητα</a:t>
            </a:r>
            <a:r>
              <a:rPr lang="el-GR" dirty="0"/>
              <a:t> παρόμοια με αυτή της </a:t>
            </a:r>
            <a:r>
              <a:rPr lang="el-GR" dirty="0">
                <a:hlinkClick r:id="rId13" tooltip="Άσφαλτος"/>
              </a:rPr>
              <a:t>ασφάλτου</a:t>
            </a:r>
            <a:r>
              <a:rPr lang="el-GR" dirty="0"/>
              <a:t>.</a:t>
            </a:r>
          </a:p>
          <a:p>
            <a:endParaRPr lang="el-GR" dirty="0"/>
          </a:p>
        </p:txBody>
      </p:sp>
      <p:pic>
        <p:nvPicPr>
          <p:cNvPr id="2050"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367" y="5848810"/>
            <a:ext cx="2232248" cy="1009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Εικόνα 3"/>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337" y="-91453"/>
            <a:ext cx="1584176" cy="1584176"/>
          </a:xfrm>
          <a:prstGeom prst="rect">
            <a:avLst/>
          </a:prstGeom>
        </p:spPr>
      </p:pic>
      <p:sp>
        <p:nvSpPr>
          <p:cNvPr id="7" name="Θέση υποσέλιδου 6"/>
          <p:cNvSpPr>
            <a:spLocks noGrp="1"/>
          </p:cNvSpPr>
          <p:nvPr>
            <p:ph type="ftr" sz="quarter" idx="11"/>
          </p:nvPr>
        </p:nvSpPr>
        <p:spPr>
          <a:xfrm>
            <a:off x="2411760" y="6319865"/>
            <a:ext cx="2895600" cy="365125"/>
          </a:xfrm>
        </p:spPr>
        <p:txBody>
          <a:bodyPr/>
          <a:lstStyle/>
          <a:p>
            <a:r>
              <a:rPr lang="el-GR" dirty="0" smtClean="0"/>
              <a:t>Η ΒΑΡΥΤΗΤΑ</a:t>
            </a:r>
            <a:endParaRPr lang="el-GR" dirty="0"/>
          </a:p>
        </p:txBody>
      </p:sp>
      <p:sp>
        <p:nvSpPr>
          <p:cNvPr id="8" name="Θέση αριθμού διαφάνειας 7"/>
          <p:cNvSpPr>
            <a:spLocks noGrp="1"/>
          </p:cNvSpPr>
          <p:nvPr>
            <p:ph type="sldNum" sz="quarter" idx="12"/>
          </p:nvPr>
        </p:nvSpPr>
        <p:spPr/>
        <p:txBody>
          <a:bodyPr/>
          <a:lstStyle/>
          <a:p>
            <a:fld id="{6047C70F-7692-4C31-A78F-0DE3BC73C291}" type="slidenum">
              <a:rPr lang="el-GR" smtClean="0"/>
              <a:t>5</a:t>
            </a:fld>
            <a:endParaRPr lang="el-GR"/>
          </a:p>
        </p:txBody>
      </p:sp>
    </p:spTree>
    <p:extLst>
      <p:ext uri="{BB962C8B-B14F-4D97-AF65-F5344CB8AC3E}">
        <p14:creationId xmlns:p14="http://schemas.microsoft.com/office/powerpoint/2010/main" val="74069413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123728" y="228600"/>
            <a:ext cx="6642320" cy="990600"/>
          </a:xfrm>
        </p:spPr>
        <p:txBody>
          <a:bodyPr/>
          <a:lstStyle/>
          <a:p>
            <a:r>
              <a:rPr lang="el-GR" dirty="0" err="1" smtClean="0"/>
              <a:t>ΕπίλογοΣ</a:t>
            </a:r>
            <a:endParaRPr lang="el-GR" dirty="0"/>
          </a:p>
        </p:txBody>
      </p:sp>
      <p:sp>
        <p:nvSpPr>
          <p:cNvPr id="3" name="Θέση περιεχομένου 2"/>
          <p:cNvSpPr>
            <a:spLocks noGrp="1"/>
          </p:cNvSpPr>
          <p:nvPr>
            <p:ph sz="quarter" idx="13"/>
          </p:nvPr>
        </p:nvSpPr>
        <p:spPr/>
        <p:txBody>
          <a:bodyPr/>
          <a:lstStyle/>
          <a:p>
            <a:r>
              <a:rPr lang="el-GR" dirty="0" smtClean="0"/>
              <a:t>Σας </a:t>
            </a:r>
            <a:r>
              <a:rPr lang="el-GR" dirty="0" err="1" smtClean="0"/>
              <a:t>ευχαριστω</a:t>
            </a:r>
            <a:r>
              <a:rPr lang="el-GR" dirty="0" smtClean="0"/>
              <a:t/>
            </a:r>
            <a:br>
              <a:rPr lang="el-GR" dirty="0" smtClean="0"/>
            </a:br>
            <a:r>
              <a:rPr lang="el-GR" dirty="0" smtClean="0"/>
              <a:t/>
            </a:r>
            <a:br>
              <a:rPr lang="el-GR" dirty="0" smtClean="0"/>
            </a:br>
            <a:r>
              <a:rPr lang="el-GR" dirty="0" smtClean="0"/>
              <a:t/>
            </a:r>
            <a:br>
              <a:rPr lang="el-GR" dirty="0" smtClean="0"/>
            </a:br>
            <a:endParaRPr lang="el-G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2564904"/>
            <a:ext cx="2124075"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Εικόνα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43" y="0"/>
            <a:ext cx="1201959" cy="1201959"/>
          </a:xfrm>
          <a:prstGeom prst="rect">
            <a:avLst/>
          </a:prstGeom>
        </p:spPr>
      </p:pic>
      <p:sp>
        <p:nvSpPr>
          <p:cNvPr id="7" name="Θέση υποσέλιδου 6"/>
          <p:cNvSpPr>
            <a:spLocks noGrp="1"/>
          </p:cNvSpPr>
          <p:nvPr>
            <p:ph type="ftr" sz="quarter" idx="11"/>
          </p:nvPr>
        </p:nvSpPr>
        <p:spPr/>
        <p:txBody>
          <a:bodyPr/>
          <a:lstStyle/>
          <a:p>
            <a:r>
              <a:rPr lang="el-GR" smtClean="0"/>
              <a:t>Η ΒΑΡΥΤΗΤΑ</a:t>
            </a:r>
            <a:endParaRPr lang="el-GR"/>
          </a:p>
        </p:txBody>
      </p:sp>
      <p:sp>
        <p:nvSpPr>
          <p:cNvPr id="8" name="Θέση αριθμού διαφάνειας 7"/>
          <p:cNvSpPr>
            <a:spLocks noGrp="1"/>
          </p:cNvSpPr>
          <p:nvPr>
            <p:ph type="sldNum" sz="quarter" idx="12"/>
          </p:nvPr>
        </p:nvSpPr>
        <p:spPr/>
        <p:txBody>
          <a:bodyPr/>
          <a:lstStyle/>
          <a:p>
            <a:fld id="{6047C70F-7692-4C31-A78F-0DE3BC73C291}" type="slidenum">
              <a:rPr lang="el-GR" smtClean="0"/>
              <a:t>6</a:t>
            </a:fld>
            <a:endParaRPr lang="el-GR"/>
          </a:p>
        </p:txBody>
      </p:sp>
      <p:sp>
        <p:nvSpPr>
          <p:cNvPr id="9" name="Ορθογώνιο 8"/>
          <p:cNvSpPr/>
          <p:nvPr/>
        </p:nvSpPr>
        <p:spPr>
          <a:xfrm>
            <a:off x="1134228" y="57789"/>
            <a:ext cx="4099199" cy="369332"/>
          </a:xfrm>
          <a:prstGeom prst="rect">
            <a:avLst/>
          </a:prstGeom>
        </p:spPr>
        <p:txBody>
          <a:bodyPr wrap="none">
            <a:spAutoFit/>
          </a:bodyPr>
          <a:lstStyle/>
          <a:p>
            <a:r>
              <a:rPr lang="el-GR" i="1" dirty="0"/>
              <a:t>Παιδαγωγικό Τμήμα Δημοτικής </a:t>
            </a:r>
            <a:r>
              <a:rPr lang="el-GR" i="1" dirty="0" smtClean="0"/>
              <a:t>Εκπαίδευσης</a:t>
            </a:r>
            <a:endParaRPr lang="el-GR" i="1" dirty="0"/>
          </a:p>
        </p:txBody>
      </p:sp>
    </p:spTree>
    <p:extLst>
      <p:ext uri="{BB962C8B-B14F-4D97-AF65-F5344CB8AC3E}">
        <p14:creationId xmlns:p14="http://schemas.microsoft.com/office/powerpoint/2010/main" val="894006992"/>
      </p:ext>
    </p:extLst>
  </p:cSld>
  <p:clrMapOvr>
    <a:masterClrMapping/>
  </p:clrMapOvr>
  <p:timing>
    <p:tnLst>
      <p:par>
        <p:cTn id="1" dur="indefinite" restart="never" nodeType="tmRoot"/>
      </p:par>
    </p:tnLst>
  </p:timing>
</p:sld>
</file>

<file path=ppt/theme/theme1.xml><?xml version="1.0" encoding="utf-8"?>
<a:theme xmlns:a="http://schemas.openxmlformats.org/drawingml/2006/main" name="Ορίζοντας">
  <a:themeElements>
    <a:clrScheme name="Ορίζοντα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Ορίζοντα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Ορίζοντα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90</TotalTime>
  <Words>514</Words>
  <Application>Microsoft Office PowerPoint</Application>
  <PresentationFormat>Προβολή στην οθόνη (4:3)</PresentationFormat>
  <Paragraphs>37</Paragraphs>
  <Slides>6</Slides>
  <Notes>2</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Ορίζοντας</vt:lpstr>
      <vt:lpstr>Πληροφορικη</vt:lpstr>
      <vt:lpstr>Η βαρυτητα</vt:lpstr>
      <vt:lpstr>ΠοιοΣ  ανακαλυψε  τη βαρυτητα</vt:lpstr>
      <vt:lpstr>ΠωΣ  μαΣ  επηρεαζει η βαρυτητα</vt:lpstr>
      <vt:lpstr>Η βαρυτητα στη Σεληνη</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Πληροφορικη</dc:title>
  <dc:creator>Ειρήνη</dc:creator>
  <cp:lastModifiedBy>Ειρήνη</cp:lastModifiedBy>
  <cp:revision>7</cp:revision>
  <dcterms:created xsi:type="dcterms:W3CDTF">2018-04-21T23:00:57Z</dcterms:created>
  <dcterms:modified xsi:type="dcterms:W3CDTF">2018-04-23T15:50:04Z</dcterms:modified>
</cp:coreProperties>
</file>